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8350"/>
  <p:notesSz cx="6950075" cy="9236075"/>
  <p:embeddedFontLst>
    <p:embeddedFont>
      <p:font typeface="Inter"/>
      <p:regular r:id="rId20"/>
      <p:bold r:id="rId21"/>
    </p:embeddedFont>
    <p:embeddedFont>
      <p:font typeface="Inter-Regular"/>
      <p:regular r:id="rId22"/>
      <p:bold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CA4078-3B5A-47ED-AAC6-D7A8C0FB2386}">
  <a:tblStyle styleId="{03CA4078-3B5A-47ED-AAC6-D7A8C0FB2386}"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Regular-regular.fntdata"/><Relationship Id="rId21" Type="http://schemas.openxmlformats.org/officeDocument/2006/relationships/font" Target="fonts/Inter-bold.fntdata"/><Relationship Id="rId23" Type="http://schemas.openxmlformats.org/officeDocument/2006/relationships/font" Target="fonts/Inter-Regula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10: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02" name="Google Shape;202;p10: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10" name="Google Shape;210;p11: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19" name="Google Shape;219;p1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27" name="Google Shape;227;p1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 name="Google Shape;134;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43" name="Google Shape;143;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52" name="Google Shape;15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60" name="Google Shape;160;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70" name="Google Shape;170;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178" name="Google Shape;178;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85" name="Google Shape;185;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9: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93" name="Google Shape;193;p9: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CO_IF_22316_UO1</a:t>
            </a:r>
            <a:endParaRPr/>
          </a:p>
        </p:txBody>
      </p:sp>
      <p:sp>
        <p:nvSpPr>
          <p:cNvPr id="131" name="Google Shape;131;p26"/>
          <p:cNvSpPr txBox="1"/>
          <p:nvPr>
            <p:ph idx="1" type="subTitle"/>
          </p:nvPr>
        </p:nvSpPr>
        <p:spPr>
          <a:xfrm>
            <a:off x="915988" y="2526632"/>
            <a:ext cx="5422900" cy="127066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Chetashri Bhusari, Lecturer, Vidyalankar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Data Hiding</a:t>
            </a:r>
            <a:endParaRPr b="1"/>
          </a:p>
        </p:txBody>
      </p:sp>
      <p:sp>
        <p:nvSpPr>
          <p:cNvPr id="205" name="Google Shape;205;p3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SzPts val="1400"/>
              <a:buChar char="►"/>
            </a:pPr>
            <a:r>
              <a:rPr lang="en-US"/>
              <a:t>OOP emphasis on data rather than procedures. </a:t>
            </a:r>
            <a:endParaRPr/>
          </a:p>
          <a:p>
            <a:pPr indent="-317500" lvl="0" marL="457200" rtl="0" algn="l">
              <a:lnSpc>
                <a:spcPct val="100000"/>
              </a:lnSpc>
              <a:spcBef>
                <a:spcPts val="400"/>
              </a:spcBef>
              <a:spcAft>
                <a:spcPts val="0"/>
              </a:spcAft>
              <a:buSzPts val="1400"/>
              <a:buChar char="►"/>
            </a:pPr>
            <a:r>
              <a:rPr lang="en-US"/>
              <a:t>The primary focus is on Data.</a:t>
            </a:r>
            <a:endParaRPr/>
          </a:p>
          <a:p>
            <a:pPr indent="-317500" lvl="0" marL="457200" rtl="0" algn="l">
              <a:lnSpc>
                <a:spcPct val="100000"/>
              </a:lnSpc>
              <a:spcBef>
                <a:spcPts val="400"/>
              </a:spcBef>
              <a:spcAft>
                <a:spcPts val="0"/>
              </a:spcAft>
              <a:buSzPts val="1400"/>
              <a:buChar char="►"/>
            </a:pPr>
            <a:r>
              <a:rPr lang="en-US"/>
              <a:t>In OOP the data and the functions that operate on the data are encapsulated in to a single unit known as object. </a:t>
            </a:r>
            <a:endParaRPr/>
          </a:p>
          <a:p>
            <a:pPr indent="-317500" lvl="0" marL="457200" rtl="0" algn="l">
              <a:lnSpc>
                <a:spcPct val="100000"/>
              </a:lnSpc>
              <a:spcBef>
                <a:spcPts val="400"/>
              </a:spcBef>
              <a:spcAft>
                <a:spcPts val="0"/>
              </a:spcAft>
              <a:buSzPts val="1400"/>
              <a:buChar char="►"/>
            </a:pPr>
            <a:r>
              <a:rPr lang="en-US"/>
              <a:t>Thus object contains data and the member functions that operate on the data. </a:t>
            </a:r>
            <a:endParaRPr/>
          </a:p>
          <a:p>
            <a:pPr indent="-317500" lvl="0" marL="457200" rtl="0" algn="l">
              <a:lnSpc>
                <a:spcPct val="100000"/>
              </a:lnSpc>
              <a:spcBef>
                <a:spcPts val="400"/>
              </a:spcBef>
              <a:spcAft>
                <a:spcPts val="0"/>
              </a:spcAft>
              <a:buClr>
                <a:schemeClr val="lt2"/>
              </a:buClr>
              <a:buSzPts val="1400"/>
              <a:buChar char="►"/>
            </a:pPr>
            <a:r>
              <a:rPr lang="en-US"/>
              <a:t>Only the member functions can access the private data of the class.  The private data is not accessible to the external functions. This insulation of data from the external functions is called Data Hiding or Information Hiding</a:t>
            </a:r>
            <a:endParaRPr/>
          </a:p>
          <a:p>
            <a:pPr indent="0" lvl="0" marL="139700" rtl="0" algn="l">
              <a:lnSpc>
                <a:spcPct val="100000"/>
              </a:lnSpc>
              <a:spcBef>
                <a:spcPts val="400"/>
              </a:spcBef>
              <a:spcAft>
                <a:spcPts val="0"/>
              </a:spcAft>
              <a:buSzPts val="1400"/>
              <a:buNone/>
            </a:pPr>
            <a:r>
              <a:t/>
            </a:r>
            <a:endParaRPr/>
          </a:p>
        </p:txBody>
      </p:sp>
      <p:sp>
        <p:nvSpPr>
          <p:cNvPr id="206" name="Google Shape;206;p35"/>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Data Hiding concept</a:t>
            </a:r>
            <a:endParaRPr b="1"/>
          </a:p>
        </p:txBody>
      </p:sp>
      <p:sp>
        <p:nvSpPr>
          <p:cNvPr id="213" name="Google Shape;213;p36"/>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t/>
            </a:r>
            <a:endParaRPr/>
          </a:p>
        </p:txBody>
      </p:sp>
      <p:sp>
        <p:nvSpPr>
          <p:cNvPr id="214" name="Google Shape;214;p36"/>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pic>
        <p:nvPicPr>
          <p:cNvPr descr="cse: August 2014" id="215" name="Google Shape;215;p36"/>
          <p:cNvPicPr preferRelativeResize="0"/>
          <p:nvPr/>
        </p:nvPicPr>
        <p:blipFill rotWithShape="1">
          <a:blip r:embed="rId3">
            <a:alphaModFix/>
          </a:blip>
          <a:srcRect b="0" l="0" r="0" t="0"/>
          <a:stretch/>
        </p:blipFill>
        <p:spPr>
          <a:xfrm>
            <a:off x="2590800" y="1524000"/>
            <a:ext cx="6153150" cy="4371474"/>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a:t>
            </a:r>
            <a:endParaRPr b="1"/>
          </a:p>
        </p:txBody>
      </p:sp>
      <p:sp>
        <p:nvSpPr>
          <p:cNvPr id="222" name="Google Shape;222;p37"/>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t/>
            </a:r>
            <a:endParaRPr/>
          </a:p>
          <a:p>
            <a:pPr indent="-317500" lvl="0" marL="457200" rtl="0" algn="l">
              <a:lnSpc>
                <a:spcPct val="100000"/>
              </a:lnSpc>
              <a:spcBef>
                <a:spcPts val="400"/>
              </a:spcBef>
              <a:spcAft>
                <a:spcPts val="0"/>
              </a:spcAft>
              <a:buClr>
                <a:schemeClr val="lt2"/>
              </a:buClr>
              <a:buSzPts val="1400"/>
              <a:buChar char="►"/>
            </a:pPr>
            <a:br>
              <a:rPr lang="en-US"/>
            </a:br>
            <a:r>
              <a:rPr lang="en-US"/>
              <a:t>class MyClass {</a:t>
            </a:r>
            <a:br>
              <a:rPr lang="en-US"/>
            </a:br>
            <a:r>
              <a:rPr lang="en-US"/>
              <a:t>  </a:t>
            </a:r>
            <a:r>
              <a:rPr b="1" lang="en-US"/>
              <a:t>public:</a:t>
            </a:r>
            <a:r>
              <a:rPr lang="en-US"/>
              <a:t>    // Public access specifier</a:t>
            </a:r>
            <a:br>
              <a:rPr lang="en-US"/>
            </a:br>
            <a:r>
              <a:rPr lang="en-US"/>
              <a:t>    int x;   // Public attribute</a:t>
            </a:r>
            <a:br>
              <a:rPr lang="en-US"/>
            </a:br>
            <a:r>
              <a:rPr lang="en-US"/>
              <a:t>  </a:t>
            </a:r>
            <a:r>
              <a:rPr b="1" lang="en-US"/>
              <a:t>private:</a:t>
            </a:r>
            <a:r>
              <a:rPr lang="en-US"/>
              <a:t>   // Private access specifier</a:t>
            </a:r>
            <a:br>
              <a:rPr lang="en-US"/>
            </a:br>
            <a:r>
              <a:rPr lang="en-US"/>
              <a:t>    int y;   // Private attribute</a:t>
            </a:r>
            <a:br>
              <a:rPr lang="en-US"/>
            </a:br>
            <a:r>
              <a:rPr lang="en-US"/>
              <a:t>};</a:t>
            </a:r>
            <a:br>
              <a:rPr lang="en-US"/>
            </a:br>
            <a:br>
              <a:rPr lang="en-US"/>
            </a:br>
            <a:r>
              <a:rPr lang="en-US"/>
              <a:t>int main() {</a:t>
            </a:r>
            <a:br>
              <a:rPr lang="en-US"/>
            </a:br>
            <a:r>
              <a:rPr lang="en-US"/>
              <a:t>  MyClass myObj;</a:t>
            </a:r>
            <a:br>
              <a:rPr lang="en-US"/>
            </a:br>
            <a:r>
              <a:rPr lang="en-US"/>
              <a:t>  myObj.x = 25;  // Allowed (public)</a:t>
            </a:r>
            <a:br>
              <a:rPr lang="en-US"/>
            </a:br>
            <a:r>
              <a:rPr lang="en-US"/>
              <a:t>  myObj.y = 50;  // Not allowed (private)</a:t>
            </a:r>
            <a:br>
              <a:rPr lang="en-US"/>
            </a:br>
            <a:r>
              <a:rPr lang="en-US"/>
              <a:t>  return 0;</a:t>
            </a:r>
            <a:br>
              <a:rPr lang="en-US"/>
            </a:br>
            <a:r>
              <a:rPr lang="en-US"/>
              <a:t>}  </a:t>
            </a:r>
            <a:endParaRPr/>
          </a:p>
          <a:p>
            <a:pPr indent="0" lvl="0" marL="139700" rtl="0" algn="l">
              <a:lnSpc>
                <a:spcPct val="100000"/>
              </a:lnSpc>
              <a:spcBef>
                <a:spcPts val="400"/>
              </a:spcBef>
              <a:spcAft>
                <a:spcPts val="0"/>
              </a:spcAft>
              <a:buSzPts val="1400"/>
              <a:buNone/>
            </a:pPr>
            <a:r>
              <a:t/>
            </a:r>
            <a:endParaRPr/>
          </a:p>
          <a:p>
            <a:pPr indent="0" lvl="0" marL="139700" rtl="0" algn="l">
              <a:lnSpc>
                <a:spcPct val="100000"/>
              </a:lnSpc>
              <a:spcBef>
                <a:spcPts val="400"/>
              </a:spcBef>
              <a:spcAft>
                <a:spcPts val="0"/>
              </a:spcAft>
              <a:buSzPts val="1400"/>
              <a:buNone/>
            </a:pPr>
            <a:r>
              <a:t/>
            </a:r>
            <a:endParaRPr/>
          </a:p>
        </p:txBody>
      </p:sp>
      <p:sp>
        <p:nvSpPr>
          <p:cNvPr id="223" name="Google Shape;223;p37"/>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a:t>
            </a:r>
            <a:endParaRPr/>
          </a:p>
        </p:txBody>
      </p:sp>
      <p:sp>
        <p:nvSpPr>
          <p:cNvPr id="230" name="Google Shape;230;p38"/>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lt1"/>
              </a:buClr>
              <a:buSzPts val="2000"/>
              <a:buNone/>
            </a:pPr>
            <a:r>
              <a:rPr lang="en-US"/>
              <a:t>Note: It is possible to access private members of a class using a public method inside the same class. </a:t>
            </a:r>
            <a:endParaRPr/>
          </a:p>
          <a:p>
            <a:pPr indent="0" lvl="0" marL="0" rtl="0" algn="l">
              <a:lnSpc>
                <a:spcPct val="100000"/>
              </a:lnSpc>
              <a:spcBef>
                <a:spcPts val="0"/>
              </a:spcBef>
              <a:spcAft>
                <a:spcPts val="0"/>
              </a:spcAft>
              <a:buClr>
                <a:schemeClr val="lt1"/>
              </a:buClr>
              <a:buSzPts val="2000"/>
              <a:buNone/>
            </a:pPr>
            <a:r>
              <a:rPr lang="en-US"/>
              <a:t>Tip: It is considered good practice to declare your class attributes as private (as often as you can). This will reduce the possibility of yourself (or others) to mess up the code. Note: By default, all members of a class are private if you don't specify an access specifier:</a:t>
            </a:r>
            <a:endParaRPr/>
          </a:p>
          <a:p>
            <a:pPr indent="0" lvl="0" marL="0" rtl="0" algn="l">
              <a:lnSpc>
                <a:spcPct val="100000"/>
              </a:lnSpc>
              <a:spcBef>
                <a:spcPts val="0"/>
              </a:spcBef>
              <a:spcAft>
                <a:spcPts val="0"/>
              </a:spcAft>
              <a:buClr>
                <a:schemeClr val="lt1"/>
              </a:buClr>
              <a:buSzPts val="2000"/>
              <a:buNone/>
            </a:pPr>
            <a:r>
              <a:t/>
            </a:r>
            <a:endParaRPr/>
          </a:p>
          <a:p>
            <a:pPr indent="0" lvl="0" marL="0" rtl="0" algn="l">
              <a:lnSpc>
                <a:spcPct val="100000"/>
              </a:lnSpc>
              <a:spcBef>
                <a:spcPts val="0"/>
              </a:spcBef>
              <a:spcAft>
                <a:spcPts val="0"/>
              </a:spcAft>
              <a:buClr>
                <a:schemeClr val="lt1"/>
              </a:buClr>
              <a:buSzPts val="2000"/>
              <a:buNone/>
            </a:pPr>
            <a:r>
              <a:rPr lang="en-US"/>
              <a:t>Example</a:t>
            </a:r>
            <a:endParaRPr/>
          </a:p>
          <a:p>
            <a:pPr indent="0" lvl="0" marL="0" rtl="0" algn="l">
              <a:lnSpc>
                <a:spcPct val="100000"/>
              </a:lnSpc>
              <a:spcBef>
                <a:spcPts val="0"/>
              </a:spcBef>
              <a:spcAft>
                <a:spcPts val="0"/>
              </a:spcAft>
              <a:buClr>
                <a:schemeClr val="lt1"/>
              </a:buClr>
              <a:buSzPts val="2000"/>
              <a:buNone/>
            </a:pPr>
            <a:r>
              <a:rPr lang="en-US"/>
              <a:t>class MyClass {</a:t>
            </a:r>
            <a:br>
              <a:rPr lang="en-US"/>
            </a:br>
            <a:r>
              <a:rPr lang="en-US"/>
              <a:t>  int x;   // Private attribute</a:t>
            </a:r>
            <a:br>
              <a:rPr lang="en-US"/>
            </a:br>
            <a:r>
              <a:rPr lang="en-US"/>
              <a:t>  int y;   // Private attribute</a:t>
            </a:r>
            <a:br>
              <a:rPr lang="en-US"/>
            </a:br>
            <a:r>
              <a:rPr lang="en-US"/>
              <a:t>};</a:t>
            </a:r>
            <a:br>
              <a:rPr lang="en-US"/>
            </a:br>
            <a:endParaRPr/>
          </a:p>
          <a:p>
            <a:pPr indent="-355600" lvl="0" marL="355600" rtl="0" algn="l">
              <a:lnSpc>
                <a:spcPct val="100000"/>
              </a:lnSpc>
              <a:spcBef>
                <a:spcPts val="400"/>
              </a:spcBef>
              <a:spcAft>
                <a:spcPts val="0"/>
              </a:spcAft>
              <a:buSzPts val="14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dk1"/>
                </a:solidFill>
              </a:rPr>
              <a:t>Unit 02 :</a:t>
            </a:r>
            <a:br>
              <a:rPr lang="en-US">
                <a:solidFill>
                  <a:schemeClr val="dk1"/>
                </a:solidFill>
              </a:rPr>
            </a:br>
            <a:r>
              <a:rPr lang="en-US">
                <a:solidFill>
                  <a:schemeClr val="dk1"/>
                </a:solidFill>
              </a:rPr>
              <a:t>Classes and Objects</a:t>
            </a:r>
            <a:endParaRPr>
              <a:solidFill>
                <a:schemeClr val="dk1"/>
              </a:solidFill>
            </a:endParaRPr>
          </a:p>
        </p:txBody>
      </p:sp>
      <p:sp>
        <p:nvSpPr>
          <p:cNvPr id="138" name="Google Shape;138;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39" name="Google Shape;139;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1 :Develop Relevant friend functions to solve given problem.</a:t>
            </a:r>
            <a:endParaRPr/>
          </a:p>
        </p:txBody>
      </p:sp>
      <p:sp>
        <p:nvSpPr>
          <p:cNvPr id="146" name="Google Shape;146;p28"/>
          <p:cNvSpPr txBox="1"/>
          <p:nvPr>
            <p:ph idx="2" type="body"/>
          </p:nvPr>
        </p:nvSpPr>
        <p:spPr>
          <a:xfrm>
            <a:off x="1497160" y="6039065"/>
            <a:ext cx="2869344" cy="177583"/>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240"/>
              </a:spcBef>
              <a:spcAft>
                <a:spcPts val="0"/>
              </a:spcAft>
              <a:buSzPts val="840"/>
              <a:buNone/>
            </a:pPr>
            <a:r>
              <a:rPr lang="en-US"/>
              <a:t>   Chetashri Sachin Bhusari</a:t>
            </a:r>
            <a:endParaRPr/>
          </a:p>
        </p:txBody>
      </p:sp>
      <p:sp>
        <p:nvSpPr>
          <p:cNvPr id="147" name="Google Shape;147;p28"/>
          <p:cNvSpPr txBox="1"/>
          <p:nvPr>
            <p:ph idx="3" type="body"/>
          </p:nvPr>
        </p:nvSpPr>
        <p:spPr>
          <a:xfrm>
            <a:off x="1758462" y="6216649"/>
            <a:ext cx="5711117" cy="355165"/>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 Lecturer, Department of Information Technology[NBA Accredited],Vidyalankar Polytechnic,                       Mumbai</a:t>
            </a:r>
            <a:endParaRPr/>
          </a:p>
          <a:p>
            <a:pPr indent="0" lvl="0" marL="0" rtl="0" algn="l">
              <a:lnSpc>
                <a:spcPct val="80000"/>
              </a:lnSpc>
              <a:spcBef>
                <a:spcPts val="0"/>
              </a:spcBef>
              <a:spcAft>
                <a:spcPts val="0"/>
              </a:spcAft>
              <a:buSzPts val="840"/>
              <a:buNone/>
            </a:pPr>
            <a:r>
              <a:t/>
            </a:r>
            <a:endParaRPr sz="1200"/>
          </a:p>
        </p:txBody>
      </p:sp>
      <p:pic>
        <p:nvPicPr>
          <p:cNvPr id="148" name="Google Shape;148;p28"/>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2 : Student should understand access specifier used in c++</a:t>
            </a:r>
            <a:endParaRPr/>
          </a:p>
        </p:txBody>
      </p:sp>
      <p:sp>
        <p:nvSpPr>
          <p:cNvPr id="155" name="Google Shape;155;p29"/>
          <p:cNvSpPr txBox="1"/>
          <p:nvPr>
            <p:ph idx="2" type="body"/>
          </p:nvPr>
        </p:nvSpPr>
        <p:spPr>
          <a:xfrm>
            <a:off x="1800665" y="6039066"/>
            <a:ext cx="2622110" cy="16012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 Chetashri Sachin Bhusari</a:t>
            </a:r>
            <a:endParaRPr/>
          </a:p>
        </p:txBody>
      </p:sp>
      <p:sp>
        <p:nvSpPr>
          <p:cNvPr id="156" name="Google Shape;156;p29"/>
          <p:cNvSpPr txBox="1"/>
          <p:nvPr>
            <p:ph idx="3" type="body"/>
          </p:nvPr>
        </p:nvSpPr>
        <p:spPr>
          <a:xfrm>
            <a:off x="1800665" y="626734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graphicFrame>
        <p:nvGraphicFramePr>
          <p:cNvPr id="163" name="Google Shape;163;p30"/>
          <p:cNvGraphicFramePr/>
          <p:nvPr/>
        </p:nvGraphicFramePr>
        <p:xfrm>
          <a:off x="609600" y="1138238"/>
          <a:ext cx="3000000" cy="3000000"/>
        </p:xfrm>
        <a:graphic>
          <a:graphicData uri="http://schemas.openxmlformats.org/drawingml/2006/table">
            <a:tbl>
              <a:tblPr>
                <a:noFill/>
                <a:tableStyleId>{03CA4078-3B5A-47ED-AAC6-D7A8C0FB2386}</a:tableStyleId>
              </a:tblPr>
              <a:tblGrid>
                <a:gridCol w="604525"/>
                <a:gridCol w="4219775"/>
              </a:tblGrid>
              <a:tr h="429050">
                <a:tc>
                  <a:txBody>
                    <a:bodyPr/>
                    <a:lstStyle/>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1.</a:t>
                      </a:r>
                      <a:endParaRPr/>
                    </a:p>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2. </a:t>
                      </a:r>
                      <a:endParaRPr/>
                    </a:p>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3.</a:t>
                      </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Access Specifier</a:t>
                      </a:r>
                      <a:endParaRPr/>
                    </a:p>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Data Hiding in class</a:t>
                      </a:r>
                      <a:endParaRPr/>
                    </a:p>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Examples</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64" name="Google Shape;164;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65" name="Google Shape;165;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800"/>
              <a:t>Lecturer, Department of Information Technology[NBA Accredited],Vidyalankar Polytechnic,             Mumbai</a:t>
            </a:r>
            <a:endParaRPr/>
          </a:p>
        </p:txBody>
      </p:sp>
      <p:sp>
        <p:nvSpPr>
          <p:cNvPr id="166" name="Google Shape;166;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67" name="Google Shape;167;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320"/>
              </a:spcBef>
              <a:spcAft>
                <a:spcPts val="0"/>
              </a:spcAft>
              <a:buSzPts val="1120"/>
              <a:buNone/>
            </a:pPr>
            <a:r>
              <a:rPr lang="en-US"/>
              <a:t> Access specifiers in 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73" name="Google Shape;173;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74" name="Google Shape;174;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pic>
        <p:nvPicPr>
          <p:cNvPr descr="C:\Users\Sachin Bhusari\Desktop\chetu\download.png" id="175" name="Google Shape;175;p31"/>
          <p:cNvPicPr preferRelativeResize="0"/>
          <p:nvPr/>
        </p:nvPicPr>
        <p:blipFill rotWithShape="1">
          <a:blip r:embed="rId3">
            <a:alphaModFix/>
          </a:blip>
          <a:srcRect b="0" l="0" r="0" t="0"/>
          <a:stretch/>
        </p:blipFill>
        <p:spPr>
          <a:xfrm>
            <a:off x="3086100" y="1466850"/>
            <a:ext cx="5619750" cy="4191000"/>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Objective/ Key learning</a:t>
            </a:r>
            <a:endParaRPr/>
          </a:p>
        </p:txBody>
      </p:sp>
      <p:sp>
        <p:nvSpPr>
          <p:cNvPr id="181" name="Google Shape;181;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Understand access Specifiers in c++</a:t>
            </a:r>
            <a:endParaRPr b="1"/>
          </a:p>
          <a:p>
            <a:pPr indent="-317500" lvl="0" marL="457200" rtl="0" algn="l">
              <a:lnSpc>
                <a:spcPct val="100000"/>
              </a:lnSpc>
              <a:spcBef>
                <a:spcPts val="400"/>
              </a:spcBef>
              <a:spcAft>
                <a:spcPts val="0"/>
              </a:spcAft>
              <a:buClr>
                <a:schemeClr val="lt2"/>
              </a:buClr>
              <a:buSzPts val="1400"/>
              <a:buChar char="►"/>
            </a:pPr>
            <a:r>
              <a:rPr b="1" lang="en-US"/>
              <a:t>Data Hiding in class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a:t>
            </a:r>
            <a:r>
              <a:rPr b="1" lang="en-US">
                <a:solidFill>
                  <a:srgbClr val="FF0000"/>
                </a:solidFill>
              </a:rPr>
              <a:t>Access Specifiers in C++</a:t>
            </a:r>
            <a:endParaRPr>
              <a:solidFill>
                <a:srgbClr val="FF0000"/>
              </a:solidFill>
            </a:endParaRPr>
          </a:p>
        </p:txBody>
      </p:sp>
      <p:sp>
        <p:nvSpPr>
          <p:cNvPr id="188" name="Google Shape;188;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lang="en-US"/>
              <a:t>In C++ Access specifies are also called as visibility mode. They are as follows: </a:t>
            </a:r>
            <a:r>
              <a:rPr lang="en-US">
                <a:solidFill>
                  <a:srgbClr val="FF0000"/>
                </a:solidFill>
              </a:rPr>
              <a:t>Public</a:t>
            </a:r>
            <a:r>
              <a:rPr lang="en-US"/>
              <a:t>, </a:t>
            </a:r>
            <a:r>
              <a:rPr lang="en-US">
                <a:solidFill>
                  <a:srgbClr val="FF0000"/>
                </a:solidFill>
              </a:rPr>
              <a:t>Private</a:t>
            </a:r>
            <a:r>
              <a:rPr lang="en-US"/>
              <a:t>, and </a:t>
            </a:r>
            <a:r>
              <a:rPr lang="en-US">
                <a:solidFill>
                  <a:srgbClr val="FF0000"/>
                </a:solidFill>
              </a:rPr>
              <a:t>Protected</a:t>
            </a:r>
            <a:r>
              <a:rPr lang="en-US"/>
              <a:t> .</a:t>
            </a:r>
            <a:endParaRPr/>
          </a:p>
          <a:p>
            <a:pPr indent="-317500" lvl="0" marL="457200" rtl="0" algn="l">
              <a:lnSpc>
                <a:spcPct val="100000"/>
              </a:lnSpc>
              <a:spcBef>
                <a:spcPts val="400"/>
              </a:spcBef>
              <a:spcAft>
                <a:spcPts val="0"/>
              </a:spcAft>
              <a:buSzPts val="1400"/>
              <a:buChar char="►"/>
            </a:pPr>
            <a:r>
              <a:rPr lang="en-US">
                <a:solidFill>
                  <a:srgbClr val="FF0000"/>
                </a:solidFill>
              </a:rPr>
              <a:t>Public</a:t>
            </a:r>
            <a:r>
              <a:rPr lang="en-US"/>
              <a:t>:- When access specifier is public i.e. base class is publicly inherited by derived class all public member of base class become public members of derived class and all protected members become protected in derived class. </a:t>
            </a:r>
            <a:endParaRPr/>
          </a:p>
          <a:p>
            <a:pPr indent="-317500" lvl="0" marL="457200" rtl="0" algn="l">
              <a:lnSpc>
                <a:spcPct val="100000"/>
              </a:lnSpc>
              <a:spcBef>
                <a:spcPts val="400"/>
              </a:spcBef>
              <a:spcAft>
                <a:spcPts val="0"/>
              </a:spcAft>
              <a:buSzPts val="1400"/>
              <a:buChar char="►"/>
            </a:pPr>
            <a:r>
              <a:rPr lang="en-US">
                <a:solidFill>
                  <a:srgbClr val="FF0000"/>
                </a:solidFill>
              </a:rPr>
              <a:t>Private</a:t>
            </a:r>
            <a:r>
              <a:rPr lang="en-US"/>
              <a:t>: - All public and protected members of base class become private members of derived class. </a:t>
            </a:r>
            <a:endParaRPr/>
          </a:p>
          <a:p>
            <a:pPr indent="-317500" lvl="0" marL="457200" rtl="0" algn="l">
              <a:lnSpc>
                <a:spcPct val="100000"/>
              </a:lnSpc>
              <a:spcBef>
                <a:spcPts val="400"/>
              </a:spcBef>
              <a:spcAft>
                <a:spcPts val="0"/>
              </a:spcAft>
              <a:buClr>
                <a:schemeClr val="lt2"/>
              </a:buClr>
              <a:buSzPts val="1400"/>
              <a:buChar char="►"/>
            </a:pPr>
            <a:r>
              <a:rPr lang="en-US">
                <a:solidFill>
                  <a:srgbClr val="FF0000"/>
                </a:solidFill>
              </a:rPr>
              <a:t>Protected</a:t>
            </a:r>
            <a:r>
              <a:rPr lang="en-US"/>
              <a:t>: - In this all public and protected members of base class become protected of derived class</a:t>
            </a:r>
            <a:endParaRPr/>
          </a:p>
          <a:p>
            <a:pPr indent="-228600" lvl="0" marL="457200" rtl="0" algn="just">
              <a:lnSpc>
                <a:spcPct val="100000"/>
              </a:lnSpc>
              <a:spcBef>
                <a:spcPts val="400"/>
              </a:spcBef>
              <a:spcAft>
                <a:spcPts val="0"/>
              </a:spcAft>
              <a:buSzPts val="1400"/>
              <a:buNone/>
            </a:pPr>
            <a:r>
              <a:t/>
            </a:r>
            <a:endParaRPr/>
          </a:p>
          <a:p>
            <a:pPr indent="-228600" lvl="0" marL="457200" rtl="0" algn="just">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189" name="Google Shape;189;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Explanation</a:t>
            </a:r>
            <a:endParaRPr b="1"/>
          </a:p>
        </p:txBody>
      </p:sp>
      <p:sp>
        <p:nvSpPr>
          <p:cNvPr id="196" name="Google Shape;196;p34"/>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t/>
            </a:r>
            <a:endParaRPr/>
          </a:p>
        </p:txBody>
      </p:sp>
      <p:sp>
        <p:nvSpPr>
          <p:cNvPr id="197" name="Google Shape;197;p34"/>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pic>
        <p:nvPicPr>
          <p:cNvPr descr="52. Access Specifiers in C++ (Hindi) - YouTube" id="198" name="Google Shape;198;p34"/>
          <p:cNvPicPr preferRelativeResize="0"/>
          <p:nvPr/>
        </p:nvPicPr>
        <p:blipFill rotWithShape="1">
          <a:blip r:embed="rId3">
            <a:alphaModFix/>
          </a:blip>
          <a:srcRect b="0" l="0" r="0" t="0"/>
          <a:stretch/>
        </p:blipFill>
        <p:spPr>
          <a:xfrm>
            <a:off x="609918" y="884600"/>
            <a:ext cx="10978516" cy="5051965"/>
          </a:xfrm>
          <a:prstGeom prst="rect">
            <a:avLst/>
          </a:prstGeom>
          <a:noFill/>
          <a:ln cap="flat" cmpd="sng" w="9525">
            <a:solidFill>
              <a:schemeClr val="dk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